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3" r:id="rId27"/>
    <p:sldId id="325" r:id="rId28"/>
    <p:sldId id="326" r:id="rId29"/>
    <p:sldId id="322" r:id="rId30"/>
    <p:sldId id="324" r:id="rId31"/>
    <p:sldId id="288" r:id="rId32"/>
    <p:sldId id="289" r:id="rId33"/>
    <p:sldId id="330" r:id="rId34"/>
    <p:sldId id="327" r:id="rId35"/>
    <p:sldId id="328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chive/SB-SA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2249424"/>
            <a:ext cx="3214307" cy="2127504"/>
          </a:xfrm>
        </p:spPr>
        <p:txBody>
          <a:bodyPr anchor="b">
            <a:normAutofit/>
          </a:bodyPr>
          <a:lstStyle/>
          <a:p>
            <a:r>
              <a:rPr lang="en-US" sz="3200" dirty="0"/>
              <a:t>Presentation </a:t>
            </a:r>
            <a:br>
              <a:rPr lang="en-US" sz="3200" dirty="0"/>
            </a:br>
            <a:r>
              <a:rPr lang="en-US" sz="3200" dirty="0"/>
              <a:t>on the </a:t>
            </a:r>
            <a:br>
              <a:rPr lang="en-US" sz="3200" dirty="0"/>
            </a:br>
            <a:r>
              <a:rPr lang="en-US" sz="3200" dirty="0"/>
              <a:t>B. Tech. Term Project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US" sz="1600" dirty="0"/>
              <a:t> Gollu Jikki Sravanthi</a:t>
            </a:r>
          </a:p>
          <a:p>
            <a:pPr algn="r"/>
            <a:r>
              <a:rPr lang="en-US" sz="1600" dirty="0"/>
              <a:t>19me31010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2 May, 7.01 am​">
            <a:hlinkClick r:id="" action="ppaction://media"/>
            <a:extLst>
              <a:ext uri="{FF2B5EF4-FFF2-40B4-BE49-F238E27FC236}">
                <a16:creationId xmlns:a16="http://schemas.microsoft.com/office/drawing/2014/main" id="{0E118816-A678-2B9D-D277-DEFE3C1F43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3390" y="3477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DED-4AD4-9042-78F8-32E8E3D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5" y="687856"/>
            <a:ext cx="2769833" cy="18285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Predicting on 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New Reading Windows</a:t>
            </a:r>
            <a:br>
              <a:rPr lang="en-IN" sz="32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(Record wise)</a:t>
            </a:r>
            <a:endParaRPr lang="en-IN" sz="3200" dirty="0">
              <a:latin typeface="Century Gothic" panose="020B050202020209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BDFD1-F2D1-77F3-B8FC-58AF0FCD4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25" y="4154750"/>
            <a:ext cx="4017312" cy="128726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0.66%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 0.66%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84E4-A0EB-E438-1584-EF945FE95145}"/>
              </a:ext>
            </a:extLst>
          </p:cNvPr>
          <p:cNvSpPr txBox="1"/>
          <p:nvPr/>
        </p:nvSpPr>
        <p:spPr>
          <a:xfrm>
            <a:off x="463772" y="2897007"/>
            <a:ext cx="361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Candara" panose="020E0502030303020204" pitchFamily="34" charset="0"/>
              </a:rPr>
              <a:t>For Difficulty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C74AC-8AFE-605B-B371-3FB59D7BA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3" y="819121"/>
            <a:ext cx="2909390" cy="2436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33EE8-2BA9-53B5-FC40-F1EE4387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88" y="3686519"/>
            <a:ext cx="3155002" cy="2352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693BA-65BC-6934-DD13-0D2AB364DB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0" y="3686519"/>
            <a:ext cx="3477083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0.66%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0.67%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C105C-D40F-AD5D-0604-6BC599C1D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7" y="852688"/>
            <a:ext cx="3081715" cy="2220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E8153-803E-24A5-51E5-45D0A1B504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42" y="852688"/>
            <a:ext cx="2990343" cy="2222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F8C4D-DCD5-D7E2-8A2B-F28A1561D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7" y="3452382"/>
            <a:ext cx="3109779" cy="216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E4EF8-3BE6-39FE-3978-FEDA36101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06" y="3429000"/>
            <a:ext cx="2990343" cy="22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458" y="2767844"/>
            <a:ext cx="4283642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0.65%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0.66%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ADDBC-BA28-8DFA-B7DA-B253FCF0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31" y="1168117"/>
            <a:ext cx="3322708" cy="248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F9D20-1C15-2A1A-44A1-66CC9FFBB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039" y="1168118"/>
            <a:ext cx="3445027" cy="2560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875EA-0084-3A02-CF42-E38F9A99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31" y="3799644"/>
            <a:ext cx="3322708" cy="2202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40D85-B3CE-AB3C-82CD-FAA315DD1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16" y="3799645"/>
            <a:ext cx="3445026" cy="22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14A-C82C-D5A2-C21F-1B59B1EA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1464817"/>
            <a:ext cx="3517567" cy="58104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ndara" panose="020E0502030303020204" pitchFamily="34" charset="0"/>
              </a:rPr>
              <a:t>For Nativity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417DD-AB39-FD00-ED63-3F5EE799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1"/>
            <a:ext cx="3517567" cy="1111700"/>
          </a:xfrm>
        </p:spPr>
        <p:txBody>
          <a:bodyPr>
            <a:normAutofit fontScale="925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0.66%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 0.66%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8415F-1F40-2FD1-3531-DB8A4DF31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29" y="577689"/>
            <a:ext cx="3081328" cy="275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A7621-37F0-19EB-41E8-6F5106E13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47" y="3429000"/>
            <a:ext cx="3295885" cy="2297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9F9DF-5317-1498-08B3-8CED9CF0CC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92" y="3429000"/>
            <a:ext cx="3295885" cy="22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0.68%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7599E-038E-A89B-A60E-8D9E0200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1" y="750444"/>
            <a:ext cx="3191209" cy="225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348A4-5C4E-5605-0FBC-B0DA21175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4" y="750444"/>
            <a:ext cx="3434730" cy="2383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9746D-0AD0-BAFE-5CF8-89C084F73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1" y="3337158"/>
            <a:ext cx="3278765" cy="2459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BCBA9-9019-059E-9F68-55C34C7BF5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4" y="3337157"/>
            <a:ext cx="3439607" cy="25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458" y="2705699"/>
            <a:ext cx="4230376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0.66%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0.66%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C4E1CD7-B0F0-C0A2-A198-96F3E2BC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77" y="1069865"/>
            <a:ext cx="3461330" cy="224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8B984-0972-522C-2059-0AB569889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07" y="1048001"/>
            <a:ext cx="3275860" cy="2434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5C9DF-5426-70BB-4EF7-500DD85DD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76" y="3546630"/>
            <a:ext cx="3461330" cy="226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FFCFF-E4DB-D796-BC36-7AC28F8FF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06" y="3504268"/>
            <a:ext cx="3275859" cy="24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DED-4AD4-9042-78F8-32E8E3D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69" y="678977"/>
            <a:ext cx="2974021" cy="19843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Predicting on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New Reading Passages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endParaRPr lang="en-IN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BDFD1-F2D1-77F3-B8FC-58AF0FCD4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25" y="4154750"/>
            <a:ext cx="4017312" cy="128726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0.69%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 0.69%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84E4-A0EB-E438-1584-EF945FE95145}"/>
              </a:ext>
            </a:extLst>
          </p:cNvPr>
          <p:cNvSpPr txBox="1"/>
          <p:nvPr/>
        </p:nvSpPr>
        <p:spPr>
          <a:xfrm>
            <a:off x="463772" y="2897007"/>
            <a:ext cx="361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For Difficulty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5AD4C6-2F65-5833-A245-6B3E32C45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07" y="610843"/>
            <a:ext cx="2845455" cy="2461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026AE1-A4C8-980F-D11F-C48A7C52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34" y="3295014"/>
            <a:ext cx="3422273" cy="2348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24ACD-CBB7-A53D-9F0D-70E9BC5973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2" y="3295014"/>
            <a:ext cx="3217326" cy="23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0.66%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155B0-9344-CAA3-14F2-B4E02D7C0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05" y="834367"/>
            <a:ext cx="3176583" cy="226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84F6D-F1D7-546B-2413-DECDAA3AF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70" y="834287"/>
            <a:ext cx="3157845" cy="234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D06D4-66E7-02E3-6D23-BDEE74734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06" y="3428207"/>
            <a:ext cx="3082865" cy="235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5ED6A-96FD-5DAD-9B49-3D838B010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71" y="3431310"/>
            <a:ext cx="3157845" cy="23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581" y="2750088"/>
            <a:ext cx="4292520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0.63%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0.64%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0106CF7-51E4-32A0-F743-3F566BB5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5" y="904978"/>
            <a:ext cx="3203835" cy="210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1FCBF-2807-1167-FCD2-A13426914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23" y="893704"/>
            <a:ext cx="2938508" cy="211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46070-4F01-1F02-CBCB-CD74CF28F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06" y="3265988"/>
            <a:ext cx="3225534" cy="210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8F3D8-FEDB-501B-2E2E-8941AD544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340" y="3265988"/>
            <a:ext cx="2938509" cy="218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14A-C82C-D5A2-C21F-1B59B1EA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1464817"/>
            <a:ext cx="3517567" cy="58104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ndara" panose="020E0502030303020204" pitchFamily="34" charset="0"/>
              </a:rPr>
              <a:t>For Nativity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417DD-AB39-FD00-ED63-3F5EE799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949" y="3043051"/>
            <a:ext cx="3671083" cy="111170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=0.67%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D4EF3-5CAF-9EFF-2884-38E9F765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23" y="756171"/>
            <a:ext cx="2888202" cy="2366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9A0A3-3246-2FDE-41BE-CA9132DC7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78" y="3295328"/>
            <a:ext cx="3456908" cy="236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9E121-9647-59B4-EF9F-2DB5357C08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86" y="3293109"/>
            <a:ext cx="3184565" cy="23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D19FD8-83A0-1D11-F5ED-4AB0736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20" y="4820574"/>
            <a:ext cx="10337160" cy="867792"/>
          </a:xfrm>
        </p:spPr>
        <p:txBody>
          <a:bodyPr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Predicting Reading Comprehension from Gaze Behavior using supervised learning techniques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41F2F76C-5BEE-4896-E894-C8B5C903DE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017" b="28017"/>
          <a:stretch>
            <a:fillRect/>
          </a:stretch>
        </p:blipFill>
        <p:spPr>
          <a:xfrm>
            <a:off x="0" y="0"/>
            <a:ext cx="12192000" cy="45783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7B6FA-EC21-DED7-C42B-9190419855E5}"/>
              </a:ext>
            </a:extLst>
          </p:cNvPr>
          <p:cNvSpPr txBox="1"/>
          <p:nvPr/>
        </p:nvSpPr>
        <p:spPr>
          <a:xfrm>
            <a:off x="3607293" y="5930590"/>
            <a:ext cx="497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ndara" panose="020E0502030303020204" pitchFamily="34" charset="0"/>
              </a:rPr>
              <a:t>Pranav Teja sir 	Contact No – 90832-03444</a:t>
            </a:r>
          </a:p>
        </p:txBody>
      </p:sp>
    </p:spTree>
    <p:extLst>
      <p:ext uri="{BB962C8B-B14F-4D97-AF65-F5344CB8AC3E}">
        <p14:creationId xmlns:p14="http://schemas.microsoft.com/office/powerpoint/2010/main" val="2781053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0.68%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2C23CEB-F143-C42F-C49C-F08A8C1E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00" y="674652"/>
            <a:ext cx="3517566" cy="2325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7F823-5822-A7D0-63ED-D3923D7BB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65" y="674651"/>
            <a:ext cx="3128712" cy="2325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2D170-9391-076F-A326-0CF1C2733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82" y="3429000"/>
            <a:ext cx="3524383" cy="229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8AC0A-BBE5-B72C-84D0-BA6D4678E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65" y="3428999"/>
            <a:ext cx="3082157" cy="22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0603" y="2670189"/>
            <a:ext cx="4274765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0.67%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FE4F908-2FBB-B272-F73D-88AF1A695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95" y="880530"/>
            <a:ext cx="3535158" cy="2279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902E6-210A-6EA6-5DB1-FAA0E07B0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952" y="880530"/>
            <a:ext cx="3068649" cy="227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C8B36-DD20-63D6-F350-8370014CB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82" y="3635406"/>
            <a:ext cx="3518413" cy="227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D2BEA-8453-092F-134F-14F93F78C5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95" y="3635406"/>
            <a:ext cx="3068706" cy="22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6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DED-4AD4-9042-78F8-32E8E3D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69" y="678977"/>
            <a:ext cx="2974021" cy="19843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Predicting on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New Reading Subjects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</a:br>
            <a:endParaRPr lang="en-IN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BDFD1-F2D1-77F3-B8FC-58AF0FCD4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25" y="4154750"/>
            <a:ext cx="4017312" cy="128726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0.72%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 0.72%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84E4-A0EB-E438-1584-EF945FE95145}"/>
              </a:ext>
            </a:extLst>
          </p:cNvPr>
          <p:cNvSpPr txBox="1"/>
          <p:nvPr/>
        </p:nvSpPr>
        <p:spPr>
          <a:xfrm>
            <a:off x="463772" y="2897007"/>
            <a:ext cx="361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For Difficulty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A3F8E8-C537-21DC-E5D6-CB7D15F5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02" y="659020"/>
            <a:ext cx="2974020" cy="2484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77646-6B3E-1D96-CE81-117C22F4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8" y="3481782"/>
            <a:ext cx="3319536" cy="23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F3D3D-7674-ECD8-E6D4-6D1D44369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54" y="3429000"/>
            <a:ext cx="3426958" cy="25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4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0.67%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BA07D33-4884-955C-5D9D-BC9E83607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14" y="864678"/>
            <a:ext cx="3450540" cy="2260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50860-E656-7A05-8E79-0A6D70C1C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53" y="864679"/>
            <a:ext cx="3056421" cy="2283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18AE8-6527-2330-8FA8-DC07CBCB6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52" y="3710129"/>
            <a:ext cx="3392401" cy="2283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A7ECB-B509-25DE-5670-328476AFC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53" y="3710130"/>
            <a:ext cx="3056421" cy="22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25" y="2670189"/>
            <a:ext cx="4106089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0.65%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0.72%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01C3B7D-023B-85B2-86A8-2B1FFE94E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25" y="1008675"/>
            <a:ext cx="3363982" cy="2177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E7934-68F8-1117-3806-B8256D749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07" y="998705"/>
            <a:ext cx="2943188" cy="218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3D75B-6AA7-D92D-ABCB-69921D238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0" y="3528874"/>
            <a:ext cx="3315857" cy="2177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ACCEF-BA75-87B2-8F62-DE5EB1C5B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07" y="3528875"/>
            <a:ext cx="3128380" cy="2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2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14A-C82C-D5A2-C21F-1B59B1EA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1464817"/>
            <a:ext cx="3517567" cy="58104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ndara" panose="020E0502030303020204" pitchFamily="34" charset="0"/>
              </a:rPr>
              <a:t>For Nativity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417DD-AB39-FD00-ED63-3F5EE7990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706" y="3043051"/>
            <a:ext cx="3671083" cy="111170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Null Accuracy = 0.72%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Logistic Regression = 0.72%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FC228-A5AB-AFB4-64AA-B77AB3A6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17" y="588546"/>
            <a:ext cx="2932131" cy="256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562DF-E1D9-3FA0-4AD5-165B0A8D6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96" y="3428998"/>
            <a:ext cx="3516080" cy="2314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5CA56-66E1-E204-032F-216E52BE7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76" y="3428998"/>
            <a:ext cx="3217618" cy="23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7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5F2AF-C3FC-22BE-F351-7E1EA310F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178" y="2522729"/>
            <a:ext cx="3517567" cy="12502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Decision tree = 0.67%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Random forest = 0.66%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8FDAE59-2764-2F39-B41A-E00ED834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5" y="731493"/>
            <a:ext cx="3502623" cy="2275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FFC7C-386B-8990-5904-91656B96D7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38" y="826551"/>
            <a:ext cx="3061986" cy="227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6A43D-D985-D1FC-DCBA-E8FF4EC5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15" y="3429000"/>
            <a:ext cx="3502623" cy="226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BC204-F031-0289-1796-B1DD623162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38" y="3429000"/>
            <a:ext cx="3042266" cy="22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3254-CF5B-C497-DAE9-F2F62BCD7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070" y="2661311"/>
            <a:ext cx="4301398" cy="1031800"/>
          </a:xfrm>
        </p:spPr>
        <p:txBody>
          <a:bodyPr>
            <a:normAutofit lnSpcReduction="10000"/>
          </a:bodyPr>
          <a:lstStyle/>
          <a:p>
            <a:r>
              <a:rPr lang="en-IN" sz="2400" dirty="0">
                <a:latin typeface="Candara" panose="020E0502030303020204" pitchFamily="34" charset="0"/>
              </a:rPr>
              <a:t>K – nearest neighbour = 0.62%</a:t>
            </a:r>
          </a:p>
          <a:p>
            <a:r>
              <a:rPr lang="en-IN" sz="2400" dirty="0">
                <a:latin typeface="Candara" panose="020E0502030303020204" pitchFamily="34" charset="0"/>
              </a:rPr>
              <a:t>Naïve Bayes = 0.72%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8839BA-BA91-8244-2F01-A9DC6E3D7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31" y="1440139"/>
            <a:ext cx="3062556" cy="201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0D1C1-D972-EE72-687B-392DF9FBB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7" y="1345089"/>
            <a:ext cx="2894167" cy="215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C9532-55F6-F4A1-984B-88341B197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09" y="3693111"/>
            <a:ext cx="3022285" cy="1899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E24BD-101D-9441-B44E-6462010ED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6" y="3707671"/>
            <a:ext cx="2894166" cy="20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85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6DD90-B623-D112-7959-CBF2D3D5B862}"/>
              </a:ext>
            </a:extLst>
          </p:cNvPr>
          <p:cNvSpPr txBox="1"/>
          <p:nvPr/>
        </p:nvSpPr>
        <p:spPr>
          <a:xfrm>
            <a:off x="571131" y="90542"/>
            <a:ext cx="593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Accuracy Scores found for Difficulty variable</a:t>
            </a:r>
            <a:endParaRPr lang="en-IN" sz="2400" dirty="0">
              <a:latin typeface="Candara" panose="020E0502030303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EC2677-6038-AF27-33D4-F9F25D504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60762"/>
              </p:ext>
            </p:extLst>
          </p:nvPr>
        </p:nvGraphicFramePr>
        <p:xfrm>
          <a:off x="1581212" y="690707"/>
          <a:ext cx="9029576" cy="5672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915">
                  <a:extLst>
                    <a:ext uri="{9D8B030D-6E8A-4147-A177-3AD203B41FA5}">
                      <a16:colId xmlns:a16="http://schemas.microsoft.com/office/drawing/2014/main" val="4064232030"/>
                    </a:ext>
                  </a:extLst>
                </a:gridCol>
                <a:gridCol w="1617435">
                  <a:extLst>
                    <a:ext uri="{9D8B030D-6E8A-4147-A177-3AD203B41FA5}">
                      <a16:colId xmlns:a16="http://schemas.microsoft.com/office/drawing/2014/main" val="4035813148"/>
                    </a:ext>
                  </a:extLst>
                </a:gridCol>
                <a:gridCol w="1804819">
                  <a:extLst>
                    <a:ext uri="{9D8B030D-6E8A-4147-A177-3AD203B41FA5}">
                      <a16:colId xmlns:a16="http://schemas.microsoft.com/office/drawing/2014/main" val="678592799"/>
                    </a:ext>
                  </a:extLst>
                </a:gridCol>
                <a:gridCol w="1913306">
                  <a:extLst>
                    <a:ext uri="{9D8B030D-6E8A-4147-A177-3AD203B41FA5}">
                      <a16:colId xmlns:a16="http://schemas.microsoft.com/office/drawing/2014/main" val="1966747617"/>
                    </a:ext>
                  </a:extLst>
                </a:gridCol>
                <a:gridCol w="1888101">
                  <a:extLst>
                    <a:ext uri="{9D8B030D-6E8A-4147-A177-3AD203B41FA5}">
                      <a16:colId xmlns:a16="http://schemas.microsoft.com/office/drawing/2014/main" val="570853312"/>
                    </a:ext>
                  </a:extLst>
                </a:gridCol>
              </a:tblGrid>
              <a:tr h="3728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Algorithm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Accuracy_type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Subject_wise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Record_wise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Book_wise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46953"/>
                  </a:ext>
                </a:extLst>
              </a:tr>
              <a:tr h="378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Logistic Regression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Validation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0.65774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0.66126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0.67322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608770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0.72129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0.66256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0.69295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675412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Decision tree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0.56375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0.57275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0.54537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4951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0.65812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0.66281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7951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0.67286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0.66382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0.65577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48456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Random Forest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0.62449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0.64263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0.59859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12239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0.65501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0.66787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0.62861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248863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0.66113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0.67073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0.65286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89226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K-Nearest Neighbor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0.5996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0.61423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0.5811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0547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0.63249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0.64278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0.61147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386758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0.61633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0.64663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0.63119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52413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Naïve Bayes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GaussianNB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0.65382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0.65704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0.63671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5430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BernoulliNB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0.65761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0.66122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461667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0.72146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0.66264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0.64403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8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F83B1B-031F-4B92-B74E-8FF00D265AEB}"/>
              </a:ext>
            </a:extLst>
          </p:cNvPr>
          <p:cNvSpPr txBox="1"/>
          <p:nvPr/>
        </p:nvSpPr>
        <p:spPr>
          <a:xfrm>
            <a:off x="7279688" y="252125"/>
            <a:ext cx="43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 – before fine-tuning, a – after fine-tuning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71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6D5F7E61-9201-89B0-8A81-B0234E2A5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93803"/>
              </p:ext>
            </p:extLst>
          </p:nvPr>
        </p:nvGraphicFramePr>
        <p:xfrm>
          <a:off x="1676892" y="621437"/>
          <a:ext cx="9029576" cy="5743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5915">
                  <a:extLst>
                    <a:ext uri="{9D8B030D-6E8A-4147-A177-3AD203B41FA5}">
                      <a16:colId xmlns:a16="http://schemas.microsoft.com/office/drawing/2014/main" val="4064232030"/>
                    </a:ext>
                  </a:extLst>
                </a:gridCol>
                <a:gridCol w="1617435">
                  <a:extLst>
                    <a:ext uri="{9D8B030D-6E8A-4147-A177-3AD203B41FA5}">
                      <a16:colId xmlns:a16="http://schemas.microsoft.com/office/drawing/2014/main" val="4035813148"/>
                    </a:ext>
                  </a:extLst>
                </a:gridCol>
                <a:gridCol w="1804819">
                  <a:extLst>
                    <a:ext uri="{9D8B030D-6E8A-4147-A177-3AD203B41FA5}">
                      <a16:colId xmlns:a16="http://schemas.microsoft.com/office/drawing/2014/main" val="678592799"/>
                    </a:ext>
                  </a:extLst>
                </a:gridCol>
                <a:gridCol w="1913306">
                  <a:extLst>
                    <a:ext uri="{9D8B030D-6E8A-4147-A177-3AD203B41FA5}">
                      <a16:colId xmlns:a16="http://schemas.microsoft.com/office/drawing/2014/main" val="1966747617"/>
                    </a:ext>
                  </a:extLst>
                </a:gridCol>
                <a:gridCol w="1888101">
                  <a:extLst>
                    <a:ext uri="{9D8B030D-6E8A-4147-A177-3AD203B41FA5}">
                      <a16:colId xmlns:a16="http://schemas.microsoft.com/office/drawing/2014/main" val="570853312"/>
                    </a:ext>
                  </a:extLst>
                </a:gridCol>
              </a:tblGrid>
              <a:tr h="4438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Algorithm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Accuracy_type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Subject_wise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Record_wise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Book_wise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546953"/>
                  </a:ext>
                </a:extLst>
              </a:tr>
              <a:tr h="37857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Logistic Regression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0.63074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0.65745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0.67351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608770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0.72142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0.66332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0.66983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675412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Decision tree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0.53182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0.59221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0.58313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4951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0.60165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0.66133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0.67564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7951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0.66836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0.66929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0.67185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48456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Random Forest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0.56248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0.65311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12239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0.58152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0.67988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0.67919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248863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0.6748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0.68377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0.67938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89226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K-Nearest Neighbor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0.55619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0.63704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0.62978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05475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Validation – a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0.57783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0.66377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0.65874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386758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0.65416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0.66374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0.6654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52413"/>
                  </a:ext>
                </a:extLst>
              </a:tr>
              <a:tr h="37857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Naïve Bayes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GaussianNB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0.63426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0.65149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0.67432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5430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BernoulliNB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0.62958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0.65764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0.67409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461667"/>
                  </a:ext>
                </a:extLst>
              </a:tr>
              <a:tr h="3785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ndara" panose="020E0502030303020204" pitchFamily="34" charset="0"/>
                        </a:rPr>
                        <a:t>Testing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0.72167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0.66385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0.67055</a:t>
                      </a:r>
                      <a:endParaRPr lang="en-IN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847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6D059F-687B-27F5-EA1E-89B964F41D48}"/>
              </a:ext>
            </a:extLst>
          </p:cNvPr>
          <p:cNvSpPr txBox="1"/>
          <p:nvPr/>
        </p:nvSpPr>
        <p:spPr>
          <a:xfrm>
            <a:off x="252519" y="159772"/>
            <a:ext cx="593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Accuracy Scores found for Native variable</a:t>
            </a:r>
            <a:endParaRPr lang="en-IN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9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640D-4649-2828-25F2-14838FBE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FE032-BD92-0A90-417B-8080631DCEA9}"/>
              </a:ext>
            </a:extLst>
          </p:cNvPr>
          <p:cNvSpPr txBox="1"/>
          <p:nvPr/>
        </p:nvSpPr>
        <p:spPr>
          <a:xfrm>
            <a:off x="851368" y="2334827"/>
            <a:ext cx="105502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People generally move their eyes in a prevailing way while reading a text where they act differently based on their understanding of the text or passage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Eye movements can reflect cognitive processes like viewing, searching, reading, and thinking.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 attempt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decode the individual's behavior from the readings of their eye movements.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Few of the researches are focused on predicting a person’s state during reading and their level of understanding of the text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try to use supervised learning models like 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Tree, Random Forest, K-Nearest Neighbor and Naive Bayes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predict the reader's difficulty level and nativity from eye fixations and fixation durations.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try different approaches to classify the related variables, the difficulty of reading, and whether the reader's first language is English.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Fixation data is collected from eye-tracking data of 95 participants who read SAT practice passages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8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69B752-E31D-5C31-49E6-5D0FAF124123}"/>
              </a:ext>
            </a:extLst>
          </p:cNvPr>
          <p:cNvSpPr txBox="1"/>
          <p:nvPr/>
        </p:nvSpPr>
        <p:spPr>
          <a:xfrm>
            <a:off x="319596" y="506027"/>
            <a:ext cx="631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Final scores for Difficulty and Nativity variables</a:t>
            </a:r>
            <a:endParaRPr lang="en-IN" sz="2400" dirty="0">
              <a:latin typeface="Candara" panose="020E0502030303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D73F9C-A5C7-C215-A7A4-CD755F45B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35669"/>
              </p:ext>
            </p:extLst>
          </p:nvPr>
        </p:nvGraphicFramePr>
        <p:xfrm>
          <a:off x="964707" y="1162975"/>
          <a:ext cx="10262586" cy="4863085"/>
        </p:xfrm>
        <a:graphic>
          <a:graphicData uri="http://schemas.openxmlformats.org/drawingml/2006/table">
            <a:tbl>
              <a:tblPr firstRow="1" bandRow="1"/>
              <a:tblGrid>
                <a:gridCol w="1609817">
                  <a:extLst>
                    <a:ext uri="{9D8B030D-6E8A-4147-A177-3AD203B41FA5}">
                      <a16:colId xmlns:a16="http://schemas.microsoft.com/office/drawing/2014/main" val="2815860209"/>
                    </a:ext>
                  </a:extLst>
                </a:gridCol>
                <a:gridCol w="1317680">
                  <a:extLst>
                    <a:ext uri="{9D8B030D-6E8A-4147-A177-3AD203B41FA5}">
                      <a16:colId xmlns:a16="http://schemas.microsoft.com/office/drawing/2014/main" val="3777383056"/>
                    </a:ext>
                  </a:extLst>
                </a:gridCol>
                <a:gridCol w="1540183">
                  <a:extLst>
                    <a:ext uri="{9D8B030D-6E8A-4147-A177-3AD203B41FA5}">
                      <a16:colId xmlns:a16="http://schemas.microsoft.com/office/drawing/2014/main" val="4033575210"/>
                    </a:ext>
                  </a:extLst>
                </a:gridCol>
                <a:gridCol w="1426630">
                  <a:extLst>
                    <a:ext uri="{9D8B030D-6E8A-4147-A177-3AD203B41FA5}">
                      <a16:colId xmlns:a16="http://schemas.microsoft.com/office/drawing/2014/main" val="3376743482"/>
                    </a:ext>
                  </a:extLst>
                </a:gridCol>
                <a:gridCol w="1488496">
                  <a:extLst>
                    <a:ext uri="{9D8B030D-6E8A-4147-A177-3AD203B41FA5}">
                      <a16:colId xmlns:a16="http://schemas.microsoft.com/office/drawing/2014/main" val="3536244608"/>
                    </a:ext>
                  </a:extLst>
                </a:gridCol>
                <a:gridCol w="1540183">
                  <a:extLst>
                    <a:ext uri="{9D8B030D-6E8A-4147-A177-3AD203B41FA5}">
                      <a16:colId xmlns:a16="http://schemas.microsoft.com/office/drawing/2014/main" val="839364467"/>
                    </a:ext>
                  </a:extLst>
                </a:gridCol>
                <a:gridCol w="1339597">
                  <a:extLst>
                    <a:ext uri="{9D8B030D-6E8A-4147-A177-3AD203B41FA5}">
                      <a16:colId xmlns:a16="http://schemas.microsoft.com/office/drawing/2014/main" val="800191120"/>
                    </a:ext>
                  </a:extLst>
                </a:gridCol>
              </a:tblGrid>
              <a:tr h="6573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Prediction Variable</a:t>
                      </a:r>
                      <a:endParaRPr lang="en-IN" sz="1200" kern="1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Difficulty</a:t>
                      </a:r>
                      <a:endParaRPr lang="en-IN" sz="1200" kern="1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Native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560"/>
                  </a:ext>
                </a:extLst>
              </a:tr>
              <a:tr h="626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IN" sz="1200" kern="100">
                        <a:effectLst/>
                        <a:latin typeface="Candara" panose="020E0502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Subject_wise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Record_wise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Subject_wise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Record_wise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Book_wise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06023"/>
                  </a:ext>
                </a:extLst>
              </a:tr>
              <a:tr h="41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Null Accuracy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278075"/>
                  </a:ext>
                </a:extLst>
              </a:tr>
              <a:tr h="7098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40060"/>
                  </a:ext>
                </a:extLst>
              </a:tr>
              <a:tr h="7098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527239"/>
                  </a:ext>
                </a:extLst>
              </a:tr>
              <a:tr h="7098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757089"/>
                  </a:ext>
                </a:extLst>
              </a:tr>
              <a:tr h="6271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K-Nearest Neighbor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0.63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787404"/>
                  </a:ext>
                </a:extLst>
              </a:tr>
              <a:tr h="411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Naive Bayes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en-IN" sz="1200" kern="1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Candara" panose="020E0502030303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en-IN" sz="1200" kern="1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52" marR="67052" marT="33526" marB="335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6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873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B3F3-AE2C-1A07-6F0A-D2862FF8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B39C-FA15-0747-8647-7B370D14790D}"/>
              </a:ext>
            </a:extLst>
          </p:cNvPr>
          <p:cNvSpPr txBox="1"/>
          <p:nvPr/>
        </p:nvSpPr>
        <p:spPr>
          <a:xfrm>
            <a:off x="884808" y="2050742"/>
            <a:ext cx="10422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odels gave good accuracies, in some cases, near to the null accuracies.</a:t>
            </a:r>
            <a:endParaRPr lang="en-IN" sz="1800" kern="0" dirty="0">
              <a:effectLst/>
              <a:latin typeface="Candara" panose="020E0502030303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erformance of the logistic regression model and naive bayes model have better accuracies (equal to the null accuracies).</a:t>
            </a:r>
            <a:endParaRPr lang="en-IN" kern="0" dirty="0">
              <a:latin typeface="Candara" panose="020E0502030303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F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 new windows (record wise), there is no much improvement in the accuracies when compared to new readers and new passages.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Naive Bayes model shows the same trait like there is no much improvement in the accuracy after fine-tuning the model.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machine learning models have better performance when compared to the sequential models of RNN and CNN. 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 assumption that ground truth labels are assigned to local fixation windows based on the passage-level labels.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feasible solution can be to learn a weighting of local features that optimizes global prediction</a:t>
            </a: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training, validation, and testing datasets for the same preliminary dataset differed; the resulting accuracies varied. Thus, the accuracies listed here may not be optimal.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models' performances still needs to be improved and is to be worked upon.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D734-D2FE-EAC9-6976-AE574833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28E5B-1C0C-D489-81E9-9557BFE40C8B}"/>
              </a:ext>
            </a:extLst>
          </p:cNvPr>
          <p:cNvSpPr txBox="1"/>
          <p:nvPr/>
        </p:nvSpPr>
        <p:spPr>
          <a:xfrm>
            <a:off x="817633" y="2281560"/>
            <a:ext cx="10617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 models are built to study and analyse approaches to classify a reader's comprehension level.</a:t>
            </a:r>
            <a:endParaRPr lang="en-IN" sz="1800" kern="0" dirty="0">
              <a:effectLst/>
              <a:latin typeface="Candara" panose="020E0502030303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ainly two prediction variables: the reader's difficulty and whether the reader is a native speaker of English.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rediction on new passages, new readers, and new windows for both difficulty and native variables gives better performance when compared to previous RNN and CNN models.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Predictions on new windows for difficulty and native does not improve much from fine-tuning the model.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</a:rPr>
              <a:t>M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odel shows the difference in statistical testing and prediction.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Reading comprehension evaluation can be improved further by using the BERT model. 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pre-trained model of BERT can be taken and fine-tuned following our data to input the passages and assessment questions and answers, which in turn outputs the required assessment.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Thus, it concludes the working and implementation of the models for predicting reading comprehension from gaze behavior.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FAAA-E588-9AF1-3380-F7EABBE6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04540"/>
            <a:ext cx="10058400" cy="1448747"/>
          </a:xfrm>
        </p:spPr>
        <p:txBody>
          <a:bodyPr>
            <a:normAutofit/>
          </a:bodyPr>
          <a:lstStyle/>
          <a:p>
            <a:pPr algn="ctr"/>
            <a:r>
              <a:rPr lang="en-IN" sz="8800" dirty="0">
                <a:latin typeface="Candara" panose="020E05020303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2421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D3CE-B256-46E5-BB45-410E4EF8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527C-197D-33F2-99D2-0C5B2D2840DF}"/>
              </a:ext>
            </a:extLst>
          </p:cNvPr>
          <p:cNvSpPr txBox="1"/>
          <p:nvPr/>
        </p:nvSpPr>
        <p:spPr>
          <a:xfrm>
            <a:off x="773245" y="2325950"/>
            <a:ext cx="1097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eye movements of 95 participants reading four SAT passages are recorded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Consists of answers to comprehension and self-evaluation questions like the difficulty of understanding.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are collected from the SAT dataset available publicly at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https://github.com/ahnchive/SB-SAT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fixations were parsed from the gaze coordinates.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Focuses on the sequences of 21 fixation-location (x, y), fixation duration, and features of the pupil size extracted from the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responses of the participants decide the level of difficulty of the passages.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observed that people with higher understanding levels made shorter fixation durations and had a faster reading rate.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people who rated the difficulty as hard tended to read slowly and had more extensive fixation durations than others.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3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C05C-1FC0-C59A-D552-DC56ED5B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Pre-processing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BFDE1-6F09-7B99-C997-5B6B2BE70CA7}"/>
              </a:ext>
            </a:extLst>
          </p:cNvPr>
          <p:cNvSpPr txBox="1"/>
          <p:nvPr/>
        </p:nvSpPr>
        <p:spPr>
          <a:xfrm>
            <a:off x="763480" y="2317072"/>
            <a:ext cx="10644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labels of the datasets are stored, and the corresponding information from the tables is changed to 0 or 1, according to the half they belong, to separate the high and low levels.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main four oculomotor features - Current fixation of X, Current fixation of Y, Current fixation of Pupil size, and Current Fixation Duration from each data are normalized to values between 0 and 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retrieved is grouped into a window of consecutive fixations and fixation durations, without overlaps, to pass them as inputs for the model training.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labels for the data are inherited directly from the label of the passage from which the window came and label of that particular individual.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slicing the four primary columns from the original eye-tracking data, they are assigned the individual's name and the passage using the function generate_window. 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AFA25-04C2-7430-EF9D-1DCC5814F9BF}"/>
              </a:ext>
            </a:extLst>
          </p:cNvPr>
          <p:cNvSpPr txBox="1"/>
          <p:nvPr/>
        </p:nvSpPr>
        <p:spPr>
          <a:xfrm>
            <a:off x="631794" y="905522"/>
            <a:ext cx="109284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predictions from the fixations are made in three different manners: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on New Reading Windows (Record wise):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windows mean the model has just seen those data.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original dataset of 2,63,032 samples is randomly divided into three proportions of 80% for training, 10% for validation, and 10% for testing datasets.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on New Passages (Book wise):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predict if the model could generalize from new passages.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dataset is divided into three proportions, where two passages are randomly allocated for the training dataset, one passage for validation, and one passage is left for testing the model.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splits are generated for different readers.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on New Readers (Subject wise):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test whether the model could be generalized for new readers.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preliminary dataset of 95 participants is again split into three proportions. 80% of 95 participants, i.e., 76 participants' windows, are included in the training dataset, 10%, i.e., 10 participants' windows in the validation dataset, and the rest, 9 participants' windows in the testing dataset.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comprehension levels for the unseen 9 participants are predicted after training.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A3DB-16DC-D08C-D3FA-999AEF6B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BD384-1C62-2995-DA7B-F97D5C3C2019}"/>
              </a:ext>
            </a:extLst>
          </p:cNvPr>
          <p:cNvSpPr txBox="1"/>
          <p:nvPr/>
        </p:nvSpPr>
        <p:spPr>
          <a:xfrm>
            <a:off x="562251" y="2114588"/>
            <a:ext cx="105111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 Model is calculated for a lower bound. The null accuracy is calculated from the maximum occurrence of the weights in the testing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supervised machine learning models or classifiers are used to predict the accuracies of validation and testing datasets.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validation datasets are fine-tuned using GridSearchCV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derive the best parameters of the model for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best possible accuracies of the given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Logistic Regression: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model, commonly used to analyze </a:t>
            </a:r>
          </a:p>
          <a:p>
            <a:pPr lvl="1"/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binary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is loaded and used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predict the validation and testing accuracies.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3EFA9-55C7-7674-FCDC-72325291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12" y="3608411"/>
            <a:ext cx="5484508" cy="26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9167F-8354-3EFF-F4AE-11E2B1616497}"/>
              </a:ext>
            </a:extLst>
          </p:cNvPr>
          <p:cNvSpPr txBox="1"/>
          <p:nvPr/>
        </p:nvSpPr>
        <p:spPr>
          <a:xfrm>
            <a:off x="0" y="889843"/>
            <a:ext cx="71287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Decision tree: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classification and regression problems but mainly classification problems.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classifier is a tree structure, where internal nodes represent features, branches represent the decision taken, and each leaf node represents the outcomes.</a:t>
            </a:r>
            <a:endParaRPr lang="en-US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Calibri" panose="020F0502020204030204" pitchFamily="34" charset="0"/>
              </a:rPr>
              <a:t>Best_params_ = 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max_depth, min_samples_split </a:t>
            </a:r>
          </a:p>
          <a:p>
            <a:pPr lvl="1"/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Random forest: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classification and regression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multiple classifiers are combined to solve a complex problem and improve its performance.</a:t>
            </a:r>
            <a:endParaRPr lang="en-US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contains a number of decision trees and takes average to improve the predicted accuracy.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</a:rPr>
              <a:t>Best_params_ = 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n_estimators, max_depth, min_samples_split, min_samples_leaf, random_state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endParaRPr lang="en-IN" sz="1800" kern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endParaRPr lang="en-US" sz="1800" kern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9F73C-C2DD-9641-4C64-18C6C108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12" y="719090"/>
            <a:ext cx="4977479" cy="2246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4421D-55C8-BDA2-323B-485DBDB2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11" y="3428999"/>
            <a:ext cx="4977479" cy="24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8CE93-E986-B68B-5C42-18C2813FB42B}"/>
              </a:ext>
            </a:extLst>
          </p:cNvPr>
          <p:cNvSpPr txBox="1"/>
          <p:nvPr/>
        </p:nvSpPr>
        <p:spPr>
          <a:xfrm>
            <a:off x="228079" y="1109708"/>
            <a:ext cx="6640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K – nearest neighbour: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assumes similarity between available data and new data and classifies the new data into a category most similar to the available ones.</a:t>
            </a:r>
            <a:endParaRPr lang="en-IN" sz="1800" kern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regression and classification problems but primarily for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stores the dataset and performs an action on the dataset at the time of classification. 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</a:rPr>
              <a:t>Best_params_ = </a:t>
            </a: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n_neighbors 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Naïve Bayes: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solve classification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includes a high-dimensional training dataset. </a:t>
            </a:r>
            <a:endParaRPr lang="en-IN" kern="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make quick predictions based on an object's probability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Gaussian Naive Bayes classifier and Bernoulli Naive Bayes classifier are used.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28ECD-C894-8238-D4BD-6EC94425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682" y="204188"/>
            <a:ext cx="5096239" cy="2450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18702-75FC-7A66-9476-6DF7965E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82" y="2831976"/>
            <a:ext cx="5096239" cy="347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{ED674D13-0A61-491B-8977-AD8A0FF45174}tf22712842_win32</Template>
  <TotalTime>277</TotalTime>
  <Words>1879</Words>
  <Application>Microsoft Office PowerPoint</Application>
  <PresentationFormat>Widescreen</PresentationFormat>
  <Paragraphs>323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Bookman Old Style</vt:lpstr>
      <vt:lpstr>Calibri</vt:lpstr>
      <vt:lpstr>Candara</vt:lpstr>
      <vt:lpstr>Century Gothic</vt:lpstr>
      <vt:lpstr>Franklin Gothic Book</vt:lpstr>
      <vt:lpstr>Wingdings</vt:lpstr>
      <vt:lpstr>1_RetrospectVTI</vt:lpstr>
      <vt:lpstr>Presentation  on the  B. Tech. Term Project</vt:lpstr>
      <vt:lpstr>Predicting Reading Comprehension from Gaze Behavior using supervised learning techniques</vt:lpstr>
      <vt:lpstr>Introduction</vt:lpstr>
      <vt:lpstr>Data</vt:lpstr>
      <vt:lpstr>Pre-processing</vt:lpstr>
      <vt:lpstr>PowerPoint Presentation</vt:lpstr>
      <vt:lpstr>Model</vt:lpstr>
      <vt:lpstr>PowerPoint Presentation</vt:lpstr>
      <vt:lpstr>PowerPoint Presentation</vt:lpstr>
      <vt:lpstr>Predicting on  New Reading Windows (Record wise)</vt:lpstr>
      <vt:lpstr>PowerPoint Presentation</vt:lpstr>
      <vt:lpstr>PowerPoint Presentation</vt:lpstr>
      <vt:lpstr>For Nativity</vt:lpstr>
      <vt:lpstr>PowerPoint Presentation</vt:lpstr>
      <vt:lpstr>PowerPoint Presentation</vt:lpstr>
      <vt:lpstr>Predicting on  New Reading Passages </vt:lpstr>
      <vt:lpstr>PowerPoint Presentation</vt:lpstr>
      <vt:lpstr>PowerPoint Presentation</vt:lpstr>
      <vt:lpstr>For Nativity</vt:lpstr>
      <vt:lpstr>PowerPoint Presentation</vt:lpstr>
      <vt:lpstr>PowerPoint Presentation</vt:lpstr>
      <vt:lpstr>Predicting on  New Reading Subjects </vt:lpstr>
      <vt:lpstr>PowerPoint Presentation</vt:lpstr>
      <vt:lpstr>PowerPoint Presentation</vt:lpstr>
      <vt:lpstr>For Nativity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the  B. Tech. Term Project</dc:title>
  <dc:creator>Gollu Jikki Sravanthi</dc:creator>
  <cp:lastModifiedBy>Gollu Jikki Sravanthi</cp:lastModifiedBy>
  <cp:revision>27</cp:revision>
  <dcterms:created xsi:type="dcterms:W3CDTF">2023-05-01T20:31:08Z</dcterms:created>
  <dcterms:modified xsi:type="dcterms:W3CDTF">2023-05-02T01:57:35Z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